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8" r:id="rId2"/>
    <p:sldId id="261" r:id="rId3"/>
    <p:sldId id="262" r:id="rId4"/>
    <p:sldId id="257" r:id="rId5"/>
    <p:sldId id="273" r:id="rId6"/>
    <p:sldId id="256" r:id="rId7"/>
    <p:sldId id="265" r:id="rId8"/>
    <p:sldId id="272" r:id="rId9"/>
    <p:sldId id="267" r:id="rId10"/>
    <p:sldId id="268" r:id="rId11"/>
    <p:sldId id="269" r:id="rId12"/>
    <p:sldId id="260" r:id="rId13"/>
    <p:sldId id="263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008"/>
    <p:restoredTop sz="96973"/>
  </p:normalViewPr>
  <p:slideViewPr>
    <p:cSldViewPr snapToGrid="0" snapToObjects="1">
      <p:cViewPr varScale="1">
        <p:scale>
          <a:sx n="67" d="100"/>
          <a:sy n="67" d="100"/>
        </p:scale>
        <p:origin x="9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D76B3-F392-1046-9274-05C165C000FF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1E4EA-E608-6549-A98B-409A8B8599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379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BFEFC-D408-B443-A94E-730025C22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26AF61-DB1B-384C-A7B9-12C7723063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BE226-5B37-B547-8E22-7D565B254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F7D97-4B16-7E46-B504-15E249F42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84E8-D8F2-544A-B262-FEF95A548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472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EFE22-F388-9B4A-BEED-BA970B2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DDB5E-C0A6-D548-97CC-6280B5FC0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DC4C7-B87A-E045-A2A4-F115EC77F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32B77-BD55-DF41-A3DF-8C6EBE412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B6EA3-C8BF-D947-8113-BB701AF09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34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E88321-3BBE-B44A-BED4-DF705CF5E7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BDB556-B798-004A-8C4C-5A534C1996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AC7D7-5E2C-3D41-A868-23EC7F197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04562-C48F-5A46-8554-C5685E159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A2B13-6AF0-CC43-9A71-8073E47B3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3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DA46D-B19D-6344-832F-98BCEC5BB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D3C87-1DA6-6F4B-A693-8DC3BF688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4029"/>
            <a:ext cx="10515600" cy="51129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4D2D1-4A81-4049-9698-3A8D88C29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CBA4A-94C3-8D40-8E8D-AD4C267A8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45CE8-C83E-E14C-A989-DECE4D911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678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FBBC9-E9A2-AA4D-9110-C4C7EF074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3100A3-D5BB-664A-9D90-5B26E92E5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C71B-B78A-0C4C-80E9-2A436EA1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7327F-C198-C64A-9B53-953DB85C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A7F4C-B58C-0B4D-945D-6E08560B7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558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83355-811B-AE48-8298-B2BE36438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3C512-429B-C94F-BB9D-2EE1546C6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A66C10-13E7-8B4A-A0A2-DA05D09AE6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33C921-E8A7-0148-8D42-496800939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338552-EC54-F24B-8E60-B296AF29E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26D72F-1CCF-D84D-B873-A38A09F63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949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07B9D-76FF-B647-867D-CA5577969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557E79-8814-CF4E-8F3D-6450D7F42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354D25-04C7-3F46-B415-D47E07548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BF2A01-D7BB-7440-8FED-8E098AFFCF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D184DE-941D-5644-96C3-FF7B496EA8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98467E-233A-F146-B1BA-50503843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143C26-0AF5-CB46-8F2E-14AE456C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0B32DB-41E5-554D-9846-521E4059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86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CCC3B-144A-124D-8E68-64CCB352A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BB761E-2FE3-B84E-8912-D6C1897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F3FA2E-3B4E-2C46-9F5F-717C60061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1C3184-DF1E-6F46-825F-BE2076690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733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FD150D-C045-9446-817A-2C9A9F0E7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FC1BF7-1DE0-3940-BA3F-363EB9727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4811FF-AB6C-3B46-95E5-5EB9294EC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98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EA900-C05A-9B4C-ACB5-42DD18A7D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5937A-DA00-A04F-8F22-56A5AFE7F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8510A-6738-B147-9192-C204E1B09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E5788-CC94-5F4D-9941-908AE3465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90AA5-8F19-6245-9488-31EE51C5F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07E509-F02D-1541-97A1-43A69F7DF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70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012DD-ED25-164C-A92A-A70B9D4C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FC74B-9935-844D-B053-57B66CBCDB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5BC669-D1B0-8641-9F39-FB8A185130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C153D4-6330-4449-8CAE-57040A746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41572-BA9F-2C48-8D3B-DB94E7E45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5A6AF0-C3FB-1A47-9C7F-DE2DC63E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235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D610ED-6278-944D-9F9B-42DC81993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0390F-B7CE-1C4A-A36D-B9DCB2E26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A6E36-3A62-7843-995F-FB9B9AC1F5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71660-80C7-154F-9557-CD4B0DC8E3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026AC-8B4A-DA42-8610-9338DE32E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A4893-F525-C045-B883-6E0FDB9C824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EE1DBA-07A9-1F45-8B04-B033D77469AF}"/>
              </a:ext>
            </a:extLst>
          </p:cNvPr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44" y="260775"/>
            <a:ext cx="380864" cy="4552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6028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C7B08F-B8E4-ED47-9956-368711A9EF7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9" r="-2" b="15489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C0F3203-B48B-364B-9FC3-89E8CCF0A3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dirty="0"/>
              <a:t>School Strategic Development Plan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9F28245-2BB9-1243-87E2-332C3FD7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en-GB" sz="2000" dirty="0"/>
          </a:p>
          <a:p>
            <a:pPr algn="l"/>
            <a:r>
              <a:rPr lang="en-GB" sz="2000"/>
              <a:t>November </a:t>
            </a:r>
            <a:r>
              <a:rPr lang="en-GB" sz="2000" dirty="0"/>
              <a:t>2020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D9C81C7-A8B5-3A44-9259-F93A97F0C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10" y="5818209"/>
            <a:ext cx="4769485" cy="3441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4472C4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Truthfulness</a:t>
            </a:r>
            <a:r>
              <a:rPr lang="en-GB" sz="16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600" b="1" dirty="0">
                <a:solidFill>
                  <a:srgbClr val="FF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Compassion</a:t>
            </a:r>
            <a:r>
              <a:rPr lang="en-GB" sz="16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600" b="1" dirty="0">
                <a:solidFill>
                  <a:srgbClr val="00B05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Respect</a:t>
            </a:r>
            <a:r>
              <a:rPr lang="en-GB" sz="16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en-GB" sz="1600" b="1" dirty="0">
                <a:solidFill>
                  <a:srgbClr val="7030A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Forgiveness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C0F9B5-74FF-4E40-8303-400A2EBE9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484D88-21B8-9341-8170-14B431AF5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11B0ACA-EEC1-474A-BB37-BC3059476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942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EA01-5105-FC47-84D8-1D5FEF0EF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Year One Action Plan - Leadership &amp; Management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9558A5F-8C24-F741-8292-59EB4283D1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1200739"/>
              </p:ext>
            </p:extLst>
          </p:nvPr>
        </p:nvGraphicFramePr>
        <p:xfrm>
          <a:off x="838200" y="1673991"/>
          <a:ext cx="10515603" cy="3510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0692">
                  <a:extLst>
                    <a:ext uri="{9D8B030D-6E8A-4147-A177-3AD203B41FA5}">
                      <a16:colId xmlns:a16="http://schemas.microsoft.com/office/drawing/2014/main" val="1348708188"/>
                    </a:ext>
                  </a:extLst>
                </a:gridCol>
                <a:gridCol w="2805723">
                  <a:extLst>
                    <a:ext uri="{9D8B030D-6E8A-4147-A177-3AD203B41FA5}">
                      <a16:colId xmlns:a16="http://schemas.microsoft.com/office/drawing/2014/main" val="1429741341"/>
                    </a:ext>
                  </a:extLst>
                </a:gridCol>
                <a:gridCol w="1008185">
                  <a:extLst>
                    <a:ext uri="{9D8B030D-6E8A-4147-A177-3AD203B41FA5}">
                      <a16:colId xmlns:a16="http://schemas.microsoft.com/office/drawing/2014/main" val="2681301249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3392349760"/>
                    </a:ext>
                  </a:extLst>
                </a:gridCol>
                <a:gridCol w="1135745">
                  <a:extLst>
                    <a:ext uri="{9D8B030D-6E8A-4147-A177-3AD203B41FA5}">
                      <a16:colId xmlns:a16="http://schemas.microsoft.com/office/drawing/2014/main" val="169469388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2860154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13454191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000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Resources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Monitoring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182595"/>
                  </a:ext>
                </a:extLst>
              </a:tr>
              <a:tr h="703449">
                <a:tc>
                  <a:txBody>
                    <a:bodyPr/>
                    <a:lstStyle/>
                    <a:p>
                      <a:r>
                        <a:rPr lang="en-GB" sz="1000" dirty="0"/>
                        <a:t>Stable roll (15 Y6)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Understand reasons for leaving over last 3 year. Implement exit interviews and reporting.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Brief staff on expectations and link to loss of pupils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Hold events and Stay-and-play (when possible)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Initial marketing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 to lead</a:t>
                      </a:r>
                    </a:p>
                    <a:p>
                      <a:r>
                        <a:rPr lang="en-GB" sz="1000" dirty="0"/>
                        <a:t>All staff supporting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 time</a:t>
                      </a:r>
                    </a:p>
                    <a:p>
                      <a:endParaRPr lang="en-GB" sz="1000" dirty="0"/>
                    </a:p>
                    <a:p>
                      <a:r>
                        <a:rPr lang="en-GB" sz="1000" dirty="0"/>
                        <a:t>Governors </a:t>
                      </a:r>
                    </a:p>
                    <a:p>
                      <a:endParaRPr lang="en-GB" sz="1000" dirty="0"/>
                    </a:p>
                    <a:p>
                      <a:r>
                        <a:rPr lang="en-GB" sz="1000" dirty="0"/>
                        <a:t>Friends of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£100 </a:t>
                      </a:r>
                    </a:p>
                    <a:p>
                      <a:r>
                        <a:rPr lang="en-GB" sz="1000" dirty="0"/>
                        <a:t>Aim to leverage good will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 to report on numbers (and changes)</a:t>
                      </a:r>
                    </a:p>
                    <a:p>
                      <a:endParaRPr lang="en-GB" sz="1000" dirty="0"/>
                    </a:p>
                    <a:p>
                      <a:r>
                        <a:rPr lang="en-GB" sz="1000" dirty="0"/>
                        <a:t>ZL to monitor predicted numbers for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Open days planned for 2020 (subject to COVID restrictions)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909048"/>
                  </a:ext>
                </a:extLst>
              </a:tr>
              <a:tr h="7034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With Governors, update and communicate school vision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Work with Governing body to refresh the school vision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Communicate this to stakeholders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Update school development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Chair of Governors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Governors plus ZL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Track progress at Governor meetings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Run session at Governors meeting in September</a:t>
                      </a:r>
                    </a:p>
                    <a:p>
                      <a:r>
                        <a:rPr lang="en-GB" sz="1000" dirty="0"/>
                        <a:t>Aim to launch Jan 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487411"/>
                  </a:ext>
                </a:extLst>
              </a:tr>
              <a:tr h="7034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Align staff performance management to strategic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All performance management plans amended to align with this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Staff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 to report to Governors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Initial alignment in Sep 2020</a:t>
                      </a:r>
                    </a:p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76576"/>
                  </a:ext>
                </a:extLst>
              </a:tr>
              <a:tr h="7034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Embed performance monitoring plan with Governors (OFSTED 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Plan already shared with Governors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Will be monitored with RAG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</a:t>
                      </a:r>
                    </a:p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Governors plus ZL</a:t>
                      </a:r>
                    </a:p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ZL to report to Governors</a:t>
                      </a:r>
                    </a:p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Presented at Governor meetings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94347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9BBAE-5953-D94A-A629-EA179CBED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8C3A3-7190-EF42-A175-ABE4722BF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C3725-376B-CB45-8B4A-F02EA9CA2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974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EA01-5105-FC47-84D8-1D5FEF0EF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Year One Action Plan - Quality of Education EYFS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9558A5F-8C24-F741-8292-59EB4283D1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1547990"/>
              </p:ext>
            </p:extLst>
          </p:nvPr>
        </p:nvGraphicFramePr>
        <p:xfrm>
          <a:off x="838200" y="2256005"/>
          <a:ext cx="10515603" cy="947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134870818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096640230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681301249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392349760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169469388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2860154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651178603"/>
                    </a:ext>
                  </a:extLst>
                </a:gridCol>
              </a:tblGrid>
              <a:tr h="196464">
                <a:tc>
                  <a:txBody>
                    <a:bodyPr/>
                    <a:lstStyle/>
                    <a:p>
                      <a:r>
                        <a:rPr lang="en-GB" sz="1000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Resources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Monitoring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182595"/>
                  </a:ext>
                </a:extLst>
              </a:tr>
              <a:tr h="7034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Continuous Provision/outdoor areas improvements with external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Work with external consultant to assess and develop outdoor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LL and 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Staff time and external consultant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£170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LL report to ZL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Initial review October</a:t>
                      </a:r>
                    </a:p>
                    <a:p>
                      <a:endParaRPr lang="en-GB" sz="1000" dirty="0"/>
                    </a:p>
                    <a:p>
                      <a:r>
                        <a:rPr lang="en-GB" sz="1000" dirty="0"/>
                        <a:t>Review Feb / May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909048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9BBAE-5953-D94A-A629-EA179CBED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8C3A3-7190-EF42-A175-ABE4722BF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C3725-376B-CB45-8B4A-F02EA9CA2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842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DC8BE-F32E-5F4D-A1DD-E5E948583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Year Two High Level Plan - 2021-2022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E8FFE09-81A1-5048-98A6-D292072CDC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5582993"/>
              </p:ext>
            </p:extLst>
          </p:nvPr>
        </p:nvGraphicFramePr>
        <p:xfrm>
          <a:off x="666969" y="1449897"/>
          <a:ext cx="10858062" cy="4756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281">
                  <a:extLst>
                    <a:ext uri="{9D8B030D-6E8A-4147-A177-3AD203B41FA5}">
                      <a16:colId xmlns:a16="http://schemas.microsoft.com/office/drawing/2014/main" val="3017280088"/>
                    </a:ext>
                  </a:extLst>
                </a:gridCol>
                <a:gridCol w="1095272">
                  <a:extLst>
                    <a:ext uri="{9D8B030D-6E8A-4147-A177-3AD203B41FA5}">
                      <a16:colId xmlns:a16="http://schemas.microsoft.com/office/drawing/2014/main" val="562688265"/>
                    </a:ext>
                  </a:extLst>
                </a:gridCol>
                <a:gridCol w="3311475">
                  <a:extLst>
                    <a:ext uri="{9D8B030D-6E8A-4147-A177-3AD203B41FA5}">
                      <a16:colId xmlns:a16="http://schemas.microsoft.com/office/drawing/2014/main" val="1059581041"/>
                    </a:ext>
                  </a:extLst>
                </a:gridCol>
                <a:gridCol w="4975034">
                  <a:extLst>
                    <a:ext uri="{9D8B030D-6E8A-4147-A177-3AD203B41FA5}">
                      <a16:colId xmlns:a16="http://schemas.microsoft.com/office/drawing/2014/main" val="3435345461"/>
                    </a:ext>
                  </a:extLst>
                </a:gridCol>
              </a:tblGrid>
              <a:tr h="332014">
                <a:tc>
                  <a:txBody>
                    <a:bodyPr/>
                    <a:lstStyle/>
                    <a:p>
                      <a:r>
                        <a:rPr lang="en-GB" sz="1000" dirty="0"/>
                        <a:t>Improvement Areas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Target Achievement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Improvement Areas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273585"/>
                  </a:ext>
                </a:extLst>
              </a:tr>
              <a:tr h="1147708">
                <a:tc>
                  <a:txBody>
                    <a:bodyPr/>
                    <a:lstStyle/>
                    <a:p>
                      <a:r>
                        <a:rPr lang="en-GB" sz="1000" dirty="0"/>
                        <a:t>Quality of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dirty="0"/>
                        <a:t>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Curriculum interim review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Focus on school wide subject training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Review monitoring &amp; assessment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131471"/>
                  </a:ext>
                </a:extLst>
              </a:tr>
              <a:tr h="871536">
                <a:tc>
                  <a:txBody>
                    <a:bodyPr/>
                    <a:lstStyle/>
                    <a:p>
                      <a:r>
                        <a:rPr lang="en-GB" sz="1000" dirty="0"/>
                        <a:t>Behaviour and Attitudes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Outstanding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Focus Areas: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Refresh of school values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Focus on behaviour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Focus on bullying including on-line safety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756815"/>
                  </a:ext>
                </a:extLst>
              </a:tr>
              <a:tr h="684778">
                <a:tc>
                  <a:txBody>
                    <a:bodyPr/>
                    <a:lstStyle/>
                    <a:p>
                      <a:r>
                        <a:rPr lang="en-GB" sz="1000" dirty="0"/>
                        <a:t>Personal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Outstanding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Focus Areas: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Focus on “World View”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Prepare for “Opportunities for Me”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513125"/>
                  </a:ext>
                </a:extLst>
              </a:tr>
              <a:tr h="877676">
                <a:tc>
                  <a:txBody>
                    <a:bodyPr/>
                    <a:lstStyle/>
                    <a:p>
                      <a:r>
                        <a:rPr lang="en-GB" sz="1000" dirty="0"/>
                        <a:t>Leadership and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dirty="0"/>
                        <a:t>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Increase roll +5 (8 Y6)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Review staff performance management approach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Review safeguarding effectiveness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283235"/>
                  </a:ext>
                </a:extLst>
              </a:tr>
              <a:tr h="808603">
                <a:tc>
                  <a:txBody>
                    <a:bodyPr/>
                    <a:lstStyle/>
                    <a:p>
                      <a:r>
                        <a:rPr lang="en-GB" sz="1000" dirty="0"/>
                        <a:t>Quality of Education of Early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dirty="0"/>
                        <a:t>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TBC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518688"/>
                  </a:ext>
                </a:extLst>
              </a:tr>
            </a:tbl>
          </a:graphicData>
        </a:graphic>
      </p:graphicFrame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F207-2408-6C46-AC10-BBAB1BFEC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12F57-229B-3246-9B3A-464E8C9C6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6BA6F-3453-DA4A-AE21-D4ABA7C0C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12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F57853-8098-1B46-B591-823305AE81D2}"/>
              </a:ext>
            </a:extLst>
          </p:cNvPr>
          <p:cNvSpPr txBox="1"/>
          <p:nvPr/>
        </p:nvSpPr>
        <p:spPr>
          <a:xfrm>
            <a:off x="838200" y="853144"/>
            <a:ext cx="2766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Target OFSTED Level - </a:t>
            </a:r>
            <a:r>
              <a:rPr lang="en-GB" b="1" dirty="0"/>
              <a:t>Good</a:t>
            </a:r>
          </a:p>
        </p:txBody>
      </p:sp>
    </p:spTree>
    <p:extLst>
      <p:ext uri="{BB962C8B-B14F-4D97-AF65-F5344CB8AC3E}">
        <p14:creationId xmlns:p14="http://schemas.microsoft.com/office/powerpoint/2010/main" val="3077770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DC8BE-F32E-5F4D-A1DD-E5E948583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Year Three High Level Plan - 2022-2023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E8FFE09-81A1-5048-98A6-D292072CDC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0126581"/>
              </p:ext>
            </p:extLst>
          </p:nvPr>
        </p:nvGraphicFramePr>
        <p:xfrm>
          <a:off x="666969" y="1449897"/>
          <a:ext cx="10858062" cy="4756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281">
                  <a:extLst>
                    <a:ext uri="{9D8B030D-6E8A-4147-A177-3AD203B41FA5}">
                      <a16:colId xmlns:a16="http://schemas.microsoft.com/office/drawing/2014/main" val="3017280088"/>
                    </a:ext>
                  </a:extLst>
                </a:gridCol>
                <a:gridCol w="1095272">
                  <a:extLst>
                    <a:ext uri="{9D8B030D-6E8A-4147-A177-3AD203B41FA5}">
                      <a16:colId xmlns:a16="http://schemas.microsoft.com/office/drawing/2014/main" val="562688265"/>
                    </a:ext>
                  </a:extLst>
                </a:gridCol>
                <a:gridCol w="3311475">
                  <a:extLst>
                    <a:ext uri="{9D8B030D-6E8A-4147-A177-3AD203B41FA5}">
                      <a16:colId xmlns:a16="http://schemas.microsoft.com/office/drawing/2014/main" val="1059581041"/>
                    </a:ext>
                  </a:extLst>
                </a:gridCol>
                <a:gridCol w="4975034">
                  <a:extLst>
                    <a:ext uri="{9D8B030D-6E8A-4147-A177-3AD203B41FA5}">
                      <a16:colId xmlns:a16="http://schemas.microsoft.com/office/drawing/2014/main" val="3435345461"/>
                    </a:ext>
                  </a:extLst>
                </a:gridCol>
              </a:tblGrid>
              <a:tr h="332014">
                <a:tc>
                  <a:txBody>
                    <a:bodyPr/>
                    <a:lstStyle/>
                    <a:p>
                      <a:r>
                        <a:rPr lang="en-GB" sz="1000" dirty="0"/>
                        <a:t>Improvement Areas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Target Achievement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Improvement Areas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dirty="0"/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273585"/>
                  </a:ext>
                </a:extLst>
              </a:tr>
              <a:tr h="1147708">
                <a:tc>
                  <a:txBody>
                    <a:bodyPr/>
                    <a:lstStyle/>
                    <a:p>
                      <a:r>
                        <a:rPr lang="en-GB" sz="1000" dirty="0"/>
                        <a:t>Quality of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Outstanding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Plan curriculum refresh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131471"/>
                  </a:ext>
                </a:extLst>
              </a:tr>
              <a:tr h="871536">
                <a:tc>
                  <a:txBody>
                    <a:bodyPr/>
                    <a:lstStyle/>
                    <a:p>
                      <a:r>
                        <a:rPr lang="en-GB" sz="1000" dirty="0"/>
                        <a:t>Behaviour and Attitudes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Outstanding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Focus on attendance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756815"/>
                  </a:ext>
                </a:extLst>
              </a:tr>
              <a:tr h="684778">
                <a:tc>
                  <a:txBody>
                    <a:bodyPr/>
                    <a:lstStyle/>
                    <a:p>
                      <a:r>
                        <a:rPr lang="en-GB" sz="1000" dirty="0"/>
                        <a:t>Personal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Outstanding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Focus on “Opportunities for Me”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513125"/>
                  </a:ext>
                </a:extLst>
              </a:tr>
              <a:tr h="877676">
                <a:tc>
                  <a:txBody>
                    <a:bodyPr/>
                    <a:lstStyle/>
                    <a:p>
                      <a:r>
                        <a:rPr lang="en-GB" sz="1000" dirty="0"/>
                        <a:t>Leadership and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Outstanding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Increase roll +10 (9 Y6)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School strategy refresh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283235"/>
                  </a:ext>
                </a:extLst>
              </a:tr>
              <a:tr h="808603">
                <a:tc>
                  <a:txBody>
                    <a:bodyPr/>
                    <a:lstStyle/>
                    <a:p>
                      <a:r>
                        <a:rPr lang="en-GB" sz="1000" dirty="0"/>
                        <a:t>Quality of Education of Early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Outstanding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TBC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518688"/>
                  </a:ext>
                </a:extLst>
              </a:tr>
            </a:tbl>
          </a:graphicData>
        </a:graphic>
      </p:graphicFrame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F207-2408-6C46-AC10-BBAB1BFEC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12F57-229B-3246-9B3A-464E8C9C6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6BA6F-3453-DA4A-AE21-D4ABA7C0C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13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867D07-B116-E24E-82B7-B25F97A59005}"/>
              </a:ext>
            </a:extLst>
          </p:cNvPr>
          <p:cNvSpPr txBox="1"/>
          <p:nvPr/>
        </p:nvSpPr>
        <p:spPr>
          <a:xfrm>
            <a:off x="838200" y="853144"/>
            <a:ext cx="3430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Target OFSTED Level - </a:t>
            </a:r>
            <a:r>
              <a:rPr lang="en-GB" b="1" dirty="0"/>
              <a:t>Outstanding</a:t>
            </a:r>
          </a:p>
        </p:txBody>
      </p:sp>
    </p:spTree>
    <p:extLst>
      <p:ext uri="{BB962C8B-B14F-4D97-AF65-F5344CB8AC3E}">
        <p14:creationId xmlns:p14="http://schemas.microsoft.com/office/powerpoint/2010/main" val="2813766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C7B08F-B8E4-ED47-9956-368711A9EF7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9" r="-2" b="15489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D9C81C7-A8B5-3A44-9259-F93A97F0C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10" y="5818209"/>
            <a:ext cx="4769485" cy="3441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Truthfulness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Compassion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Respect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Forgiveness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C0F9B5-74FF-4E40-8303-400A2EBE9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 2020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484D88-21B8-9341-8170-14B431AF5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Saints Primary School Swinderby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11B0ACA-EEC1-474A-BB37-BC3059476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9A4893-F525-C045-B883-6E0FDB9C824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410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FBFE0-3661-794B-B8B1-C1AD7DD94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B8D73-3B4C-CA4D-B25D-9F2BDE7DE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This plan sets out the strategic goals and plans for All Saints Primary School Swinderby</a:t>
            </a:r>
          </a:p>
          <a:p>
            <a:r>
              <a:rPr lang="en-GB" dirty="0"/>
              <a:t>The overall objective is to reach a level of ‘Outstanding’ in terms of OFSTED ratings</a:t>
            </a:r>
          </a:p>
          <a:p>
            <a:endParaRPr lang="en-GB" dirty="0"/>
          </a:p>
          <a:p>
            <a:r>
              <a:rPr lang="en-GB" dirty="0"/>
              <a:t>The plan contains a three year, strategic plan which sets out the roadmap to reach ’Outstanding’</a:t>
            </a:r>
          </a:p>
          <a:p>
            <a:r>
              <a:rPr lang="en-GB" dirty="0"/>
              <a:t>There is a more detailed one year plan which describes the specific actions needed to deliver this stage</a:t>
            </a:r>
          </a:p>
          <a:p>
            <a:r>
              <a:rPr lang="en-GB" dirty="0"/>
              <a:t>This is a three year rolling plan will be refreshed each year with a detailed plan developed for the coming year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96354-BE6E-E843-A685-8AF341E16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B56B2-2A4F-AD44-A46E-24834C8C8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D3FE8-4D36-AB44-988E-201000D5C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50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513EC-3587-9B4C-B5EE-0B29D4A15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Input to the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F1645-891C-AC4F-A69A-B6B92592A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This plan is based on input from the Governing body, staff, Headteacher, Local Authority and previous OFSTED findings (2017)</a:t>
            </a:r>
          </a:p>
          <a:p>
            <a:r>
              <a:rPr lang="en-GB" dirty="0"/>
              <a:t>The OFSTED findings were as follows</a:t>
            </a:r>
          </a:p>
          <a:p>
            <a:pPr lvl="1"/>
            <a:r>
              <a:rPr lang="en-GB" dirty="0"/>
              <a:t>Teachers set more challenging work for the more able pupils to increase the proportion of pupils who reach higher standards in maths</a:t>
            </a:r>
          </a:p>
          <a:p>
            <a:pPr lvl="2"/>
            <a:r>
              <a:rPr lang="en-GB" dirty="0"/>
              <a:t>Action complete, evidence would have been in 2020 SAT results.  </a:t>
            </a:r>
          </a:p>
          <a:p>
            <a:pPr lvl="2"/>
            <a:r>
              <a:rPr lang="en-GB" dirty="0"/>
              <a:t>Monitor 2021 SAT results to confirm</a:t>
            </a:r>
          </a:p>
          <a:p>
            <a:pPr lvl="1"/>
            <a:r>
              <a:rPr lang="en-GB" dirty="0"/>
              <a:t>They include clear, measurable targets in the school’s plans for improvement so that the Governing body can use them to hold leaders to account</a:t>
            </a:r>
          </a:p>
          <a:p>
            <a:pPr lvl="2"/>
            <a:r>
              <a:rPr lang="en-GB" dirty="0"/>
              <a:t>In 2020-21 strategic plan</a:t>
            </a:r>
          </a:p>
          <a:p>
            <a:pPr lvl="1"/>
            <a:r>
              <a:rPr lang="en-GB" dirty="0"/>
              <a:t>Leaders provide the Governing body with more detailed and regular information about pupils’ progress</a:t>
            </a:r>
          </a:p>
          <a:p>
            <a:pPr lvl="2"/>
            <a:r>
              <a:rPr lang="en-GB" dirty="0"/>
              <a:t>Action complete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4DAFF-427D-2840-8718-3DEA25CD1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2D62C-113E-074D-BB93-D7F9B2256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6D36C-32FB-8742-A74F-9A8EF8933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413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E6492-2B02-0A4A-9AEC-398FEA107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Working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6664F-29A5-1040-B94E-0C59FEC5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This plan is based on the following assumptions which form the basis of planning. </a:t>
            </a:r>
          </a:p>
          <a:p>
            <a:r>
              <a:rPr lang="en-GB" dirty="0"/>
              <a:t>If these assumptions change then the plan will be reviewed</a:t>
            </a:r>
          </a:p>
          <a:p>
            <a:r>
              <a:rPr lang="en-GB" dirty="0"/>
              <a:t>The key assumptions are as follows</a:t>
            </a:r>
          </a:p>
          <a:p>
            <a:pPr lvl="1"/>
            <a:r>
              <a:rPr lang="en-GB" dirty="0"/>
              <a:t>KS1 and KS2 data will be required in 2020/2021</a:t>
            </a:r>
          </a:p>
          <a:p>
            <a:pPr lvl="1"/>
            <a:r>
              <a:rPr lang="en-GB" dirty="0"/>
              <a:t>KS1 and KS2 tests will be held as normal in 2021</a:t>
            </a:r>
          </a:p>
          <a:p>
            <a:pPr lvl="1"/>
            <a:r>
              <a:rPr lang="en-GB" dirty="0"/>
              <a:t>COVID-19 will impact school working through to July 2021 but not beyond at this stage</a:t>
            </a:r>
          </a:p>
          <a:p>
            <a:pPr lvl="2"/>
            <a:r>
              <a:rPr lang="en-GB" dirty="0"/>
              <a:t>Potential for local lockdown measures so need to be able to support children remotely ( See (CLARC document)</a:t>
            </a:r>
          </a:p>
          <a:p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6270A2-5967-1A47-9DAE-9B0A0A48B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716A9-0B0E-CB4D-95E6-FE95D11A8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DA89F1-A756-FC45-870F-FBB400897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312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E7FF-9481-0B46-BA79-AAFA09A60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Key Targets for 2020/2021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DB177-97E4-8947-B823-929E9C0D6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Whilst there are many areas of attention the following points will be our priority for this academic year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Recover from COVID and improve resilience</a:t>
            </a:r>
          </a:p>
          <a:p>
            <a:r>
              <a:rPr lang="en-GB" dirty="0"/>
              <a:t>Embed new curriculum</a:t>
            </a:r>
          </a:p>
          <a:p>
            <a:r>
              <a:rPr lang="en-GB" dirty="0"/>
              <a:t>Raise teaching and learning standards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82DB8-59B2-D54A-B884-466091300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1A522-7352-3043-8311-977DE7A69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2EE91-C34D-3C4B-BCA6-3A36E36FD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232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B0F3A6-3720-F84A-BEAD-96BE2BA5A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954" y="172179"/>
            <a:ext cx="10515600" cy="632402"/>
          </a:xfrm>
        </p:spPr>
        <p:txBody>
          <a:bodyPr>
            <a:normAutofit fontScale="90000"/>
          </a:bodyPr>
          <a:lstStyle/>
          <a:p>
            <a:r>
              <a:rPr lang="en-GB" dirty="0"/>
              <a:t>Strategic Development Plan - Three Year Plan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E039BF8-E79A-AE4B-AA69-A642BB9D50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887492"/>
              </p:ext>
            </p:extLst>
          </p:nvPr>
        </p:nvGraphicFramePr>
        <p:xfrm>
          <a:off x="373989" y="804581"/>
          <a:ext cx="11444022" cy="5799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188">
                  <a:extLst>
                    <a:ext uri="{9D8B030D-6E8A-4147-A177-3AD203B41FA5}">
                      <a16:colId xmlns:a16="http://schemas.microsoft.com/office/drawing/2014/main" val="3189101709"/>
                    </a:ext>
                  </a:extLst>
                </a:gridCol>
                <a:gridCol w="2704632">
                  <a:extLst>
                    <a:ext uri="{9D8B030D-6E8A-4147-A177-3AD203B41FA5}">
                      <a16:colId xmlns:a16="http://schemas.microsoft.com/office/drawing/2014/main" val="2874545438"/>
                    </a:ext>
                  </a:extLst>
                </a:gridCol>
                <a:gridCol w="3473043">
                  <a:extLst>
                    <a:ext uri="{9D8B030D-6E8A-4147-A177-3AD203B41FA5}">
                      <a16:colId xmlns:a16="http://schemas.microsoft.com/office/drawing/2014/main" val="2833829265"/>
                    </a:ext>
                  </a:extLst>
                </a:gridCol>
                <a:gridCol w="2491530">
                  <a:extLst>
                    <a:ext uri="{9D8B030D-6E8A-4147-A177-3AD203B41FA5}">
                      <a16:colId xmlns:a16="http://schemas.microsoft.com/office/drawing/2014/main" val="3657815593"/>
                    </a:ext>
                  </a:extLst>
                </a:gridCol>
                <a:gridCol w="1501629">
                  <a:extLst>
                    <a:ext uri="{9D8B030D-6E8A-4147-A177-3AD203B41FA5}">
                      <a16:colId xmlns:a16="http://schemas.microsoft.com/office/drawing/2014/main" val="1035453937"/>
                    </a:ext>
                  </a:extLst>
                </a:gridCol>
              </a:tblGrid>
              <a:tr h="562441">
                <a:tc>
                  <a:txBody>
                    <a:bodyPr/>
                    <a:lstStyle/>
                    <a:p>
                      <a:r>
                        <a:rPr lang="en-GB" sz="1000" dirty="0"/>
                        <a:t>Improvement Areas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2019-2020</a:t>
                      </a:r>
                    </a:p>
                    <a:p>
                      <a:r>
                        <a:rPr lang="en-GB" sz="1000" dirty="0"/>
                        <a:t>Based on latest SEF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Year One</a:t>
                      </a:r>
                    </a:p>
                    <a:p>
                      <a:r>
                        <a:rPr lang="en-GB" sz="1000" dirty="0"/>
                        <a:t>2020-2021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Year Two</a:t>
                      </a:r>
                    </a:p>
                    <a:p>
                      <a:r>
                        <a:rPr lang="en-GB" sz="1000" dirty="0"/>
                        <a:t>2021-2022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Year Three</a:t>
                      </a:r>
                    </a:p>
                    <a:p>
                      <a:r>
                        <a:rPr lang="en-GB" sz="1000" dirty="0"/>
                        <a:t>2022-2023</a:t>
                      </a:r>
                    </a:p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486136"/>
                  </a:ext>
                </a:extLst>
              </a:tr>
              <a:tr h="249974">
                <a:tc>
                  <a:txBody>
                    <a:bodyPr/>
                    <a:lstStyle/>
                    <a:p>
                      <a:r>
                        <a:rPr lang="en-GB" sz="1000" dirty="0"/>
                        <a:t>Overall Target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Requires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Good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Outstanding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852530"/>
                  </a:ext>
                </a:extLst>
              </a:tr>
              <a:tr h="1134917">
                <a:tc>
                  <a:txBody>
                    <a:bodyPr/>
                    <a:lstStyle/>
                    <a:p>
                      <a:r>
                        <a:rPr lang="en-GB" sz="1000" dirty="0"/>
                        <a:t>Quality of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Status: Requires Improvement</a:t>
                      </a:r>
                    </a:p>
                    <a:p>
                      <a:r>
                        <a:rPr lang="en-GB" sz="900" dirty="0"/>
                        <a:t>Actions: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New curriculum defined and implementation started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Subject leaders in place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Monitoring &amp; assessment plans in place</a:t>
                      </a:r>
                    </a:p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Writing identified as focus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Good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COVID-19 impact review including plan for future waves learning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Embed new curriculum and tailor non-core areas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Implement curriculum oversight and action plans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Bring school writing standards in line with national and above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Subject leader development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Execute monitoring &amp; assessment plans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Execute independent  Teaching and Learning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Good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Curriculum interim review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Focus on school wide subject training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Review monitoring &amp; assessment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Outstanding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Plan curriculum refresh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922394"/>
                  </a:ext>
                </a:extLst>
              </a:tr>
              <a:tr h="884613">
                <a:tc>
                  <a:txBody>
                    <a:bodyPr/>
                    <a:lstStyle/>
                    <a:p>
                      <a:r>
                        <a:rPr lang="en-GB" sz="1000" dirty="0"/>
                        <a:t>Behaviour and Attitudes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Status: Good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Actions: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Attendance policy re-written and enforced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New rewards and Houses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COVID-19 emergency working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Good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Focus on attendance - whole school and community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Evolving COVID-19 interim working model including ELSA support and ‘feeling safe in school’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Review behaviour policy and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Target: Outstanding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Focus Areas: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Refresh of school values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Focus on behaviour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Focus on bullying including on-line safety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Outstanding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Focus on attendance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730582"/>
                  </a:ext>
                </a:extLst>
              </a:tr>
              <a:tr h="775241">
                <a:tc>
                  <a:txBody>
                    <a:bodyPr/>
                    <a:lstStyle/>
                    <a:p>
                      <a:r>
                        <a:rPr lang="en-GB" sz="1000" dirty="0"/>
                        <a:t>Personal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Status: Good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Actions: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External events, sport, clubs, PGL, positions of responsibility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COVID-19 curtailment of activities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Good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Re-establish pre-COVID-19 activities, tailor where necessary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Focus on Resilience in pupils and staff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Prepare for “World View” and developing ‘Cultural capital’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Target: Outstanding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Focus Areas: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Focus on “World View”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Prepare for “Opportunities for Me”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Outstanding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Focus on “Opportunities for Me”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63024"/>
                  </a:ext>
                </a:extLst>
              </a:tr>
              <a:tr h="996527">
                <a:tc>
                  <a:txBody>
                    <a:bodyPr/>
                    <a:lstStyle/>
                    <a:p>
                      <a:r>
                        <a:rPr lang="en-GB" sz="1000" dirty="0"/>
                        <a:t>Leadership and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Status: Requires Improvement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Actions: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Stable roll (lost 18 Y6)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Strong engagement with community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Improving staff capability via personnel changes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Clearer staff accountability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Updated Safeguarding processes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Good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Stable roll (15 Y6)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With Governors, update and communicate school vision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Align staff performance management to strategic plan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Embed performance monitoring plan with Governors (OFSTED 2)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Good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Increase roll +5 (8 Y6)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Review staff performance management approach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Review safeguarding effectiveness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Outstanding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Increase roll +10 (9 Y6)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School strategy refresh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39324"/>
                  </a:ext>
                </a:extLst>
              </a:tr>
              <a:tr h="918100">
                <a:tc>
                  <a:txBody>
                    <a:bodyPr/>
                    <a:lstStyle/>
                    <a:p>
                      <a:r>
                        <a:rPr lang="en-GB" sz="1000" dirty="0"/>
                        <a:t>Quality of Education of Early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Status: Requires Improvement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Actions: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Reviewed EYFS planning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External moderation of assessments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Good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Continuous Provision/outdoor areas improvements with external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Good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Review pre-school provision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Target: Outstanding</a:t>
                      </a:r>
                    </a:p>
                    <a:p>
                      <a:r>
                        <a:rPr lang="en-GB" sz="900" dirty="0"/>
                        <a:t>Focus Areas: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dirty="0"/>
                        <a:t>TBC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5935858"/>
                  </a:ext>
                </a:extLst>
              </a:tr>
            </a:tbl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8A7C9E-A9BA-AA4F-A900-79AF74846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749C9C-DC83-F045-8358-90BED87D6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EE3EE3-39D4-0842-BD8B-8ABE4E670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210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EA01-5105-FC47-84D8-1D5FEF0EF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Year One Action Plan - Quality of Education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9558A5F-8C24-F741-8292-59EB4283D1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780551"/>
              </p:ext>
            </p:extLst>
          </p:nvPr>
        </p:nvGraphicFramePr>
        <p:xfrm>
          <a:off x="304801" y="997529"/>
          <a:ext cx="11480801" cy="543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753">
                  <a:extLst>
                    <a:ext uri="{9D8B030D-6E8A-4147-A177-3AD203B41FA5}">
                      <a16:colId xmlns:a16="http://schemas.microsoft.com/office/drawing/2014/main" val="1348708188"/>
                    </a:ext>
                  </a:extLst>
                </a:gridCol>
                <a:gridCol w="3804615">
                  <a:extLst>
                    <a:ext uri="{9D8B030D-6E8A-4147-A177-3AD203B41FA5}">
                      <a16:colId xmlns:a16="http://schemas.microsoft.com/office/drawing/2014/main" val="2523938318"/>
                    </a:ext>
                  </a:extLst>
                </a:gridCol>
                <a:gridCol w="672123">
                  <a:extLst>
                    <a:ext uri="{9D8B030D-6E8A-4147-A177-3AD203B41FA5}">
                      <a16:colId xmlns:a16="http://schemas.microsoft.com/office/drawing/2014/main" val="2681301249"/>
                    </a:ext>
                  </a:extLst>
                </a:gridCol>
                <a:gridCol w="1434775">
                  <a:extLst>
                    <a:ext uri="{9D8B030D-6E8A-4147-A177-3AD203B41FA5}">
                      <a16:colId xmlns:a16="http://schemas.microsoft.com/office/drawing/2014/main" val="3392349760"/>
                    </a:ext>
                  </a:extLst>
                </a:gridCol>
                <a:gridCol w="770466">
                  <a:extLst>
                    <a:ext uri="{9D8B030D-6E8A-4147-A177-3AD203B41FA5}">
                      <a16:colId xmlns:a16="http://schemas.microsoft.com/office/drawing/2014/main" val="1694693883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4286015478"/>
                    </a:ext>
                  </a:extLst>
                </a:gridCol>
                <a:gridCol w="1354669">
                  <a:extLst>
                    <a:ext uri="{9D8B030D-6E8A-4147-A177-3AD203B41FA5}">
                      <a16:colId xmlns:a16="http://schemas.microsoft.com/office/drawing/2014/main" val="3681164536"/>
                    </a:ext>
                  </a:extLst>
                </a:gridCol>
              </a:tblGrid>
              <a:tr h="235030">
                <a:tc>
                  <a:txBody>
                    <a:bodyPr/>
                    <a:lstStyle/>
                    <a:p>
                      <a:r>
                        <a:rPr lang="en-GB" sz="1000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Resources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Monitoring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182595"/>
                  </a:ext>
                </a:extLst>
              </a:tr>
              <a:tr h="8226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COVID-19 impact review including plan for future waves (CLARC)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Assess impact from COVID on children’s progress. Review education provision that was provided.  Complete CLARC review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Assess children’s current status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Prepare COVID resilience plan for future waves - use CLARC document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ZL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HT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ZL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HT - CLARC provided to locality lead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HT - Report to Governors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HT - Action plan tracking as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Complete assessment in September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992171"/>
                  </a:ext>
                </a:extLst>
              </a:tr>
              <a:tr h="678034">
                <a:tc>
                  <a:txBody>
                    <a:bodyPr/>
                    <a:lstStyle/>
                    <a:p>
                      <a:r>
                        <a:rPr lang="en-GB" sz="1000" dirty="0"/>
                        <a:t>Embed new curriculum and tailor non-core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New curriculum in place but requires making tailoring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Non-core areas still require embedding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Subject leaders to check for delivery, coverage and impact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Subject Leaders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x1 day a term release- Autumn, Spring, Summer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ZL to cover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By Subject Leaders with Feedback to HT on findings as per Assessment &amp; Monitoring plan. Tailoring demonstrated in planning.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Rollout starts Sep 2020 and runs for 2 years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909048"/>
                  </a:ext>
                </a:extLst>
              </a:tr>
              <a:tr h="6780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Implement curriculum oversight and action plans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Following new curriculum rollout implement regular tracking meetings to ensure objectives are being met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Implement reporting for HT and Governors from subject leaders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Action plans to be written for all subjects by subject leads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dirty="0"/>
                        <a:t>Subject Leaders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dirty="0"/>
                        <a:t>x1 day a term release- Autumn, Spring, Summer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ZL to cover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HT and Chair of Governors to monitor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Reporting to Governing Body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Initial set up October. Checkpoints with subject leads in Oct, Feb, June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487411"/>
                  </a:ext>
                </a:extLst>
              </a:tr>
              <a:tr h="6780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Bring school writing standards in line with national and above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Resources purchased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/>
                        <a:t>Introduce Read, Write, Inc. phonics scheme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Work with English hub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dirty="0"/>
                        <a:t>x1 day training in September for ALL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dirty="0"/>
                        <a:t>Training £1.5K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AH - Regular assessments defined in the Monitoring &amp; Assessment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dirty="0"/>
                        <a:t>Training put on hold until November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526325"/>
                  </a:ext>
                </a:extLst>
              </a:tr>
              <a:tr h="6780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Subject leader development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Maths and English subject leaders to take part in ‘Small Schools’ project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Subject leads to deliver training to all staff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Other options as COVID restrictions allow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Subject Leaders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Release days TBC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Awaiting plans from the Teaching School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TBC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HT to monitor through performance management and subject leader reports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TBC (see note)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76576"/>
                  </a:ext>
                </a:extLst>
              </a:tr>
              <a:tr h="6780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Execute monitoring &amp; assessment plan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Rollout of monitoring and assessment plans previously defined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Evaluate progress against the Monitoring Assessment documents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Head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Head Teacher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ZL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HT to monitor status against defined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Weekly targets defined in plan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94347"/>
                  </a:ext>
                </a:extLst>
              </a:tr>
              <a:tr h="8226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Execute independent  Teaching and Learning Review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Planned and agreed in 2019/20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Once review completed HT to work through findings and draw up detailed action plan to address areas of concern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ZL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Independent Assessor from LAAT Tamara 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£2K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Assessor report to be provided to HT and Governors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HT - Action plan tracking as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Earliest slot October/November subject to COVID controls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0570051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9BBAE-5953-D94A-A629-EA179CBED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8C3A3-7190-EF42-A175-ABE4722BF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C3725-376B-CB45-8B4A-F02EA9CA2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196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EA01-5105-FC47-84D8-1D5FEF0EF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Year One Action Plan - Behaviour and Attitudes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9558A5F-8C24-F741-8292-59EB4283D1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6289720"/>
              </p:ext>
            </p:extLst>
          </p:nvPr>
        </p:nvGraphicFramePr>
        <p:xfrm>
          <a:off x="367322" y="1833804"/>
          <a:ext cx="11269785" cy="3190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3416">
                  <a:extLst>
                    <a:ext uri="{9D8B030D-6E8A-4147-A177-3AD203B41FA5}">
                      <a16:colId xmlns:a16="http://schemas.microsoft.com/office/drawing/2014/main" val="1348708188"/>
                    </a:ext>
                  </a:extLst>
                </a:gridCol>
                <a:gridCol w="2297724">
                  <a:extLst>
                    <a:ext uri="{9D8B030D-6E8A-4147-A177-3AD203B41FA5}">
                      <a16:colId xmlns:a16="http://schemas.microsoft.com/office/drawing/2014/main" val="3458128050"/>
                    </a:ext>
                  </a:extLst>
                </a:gridCol>
                <a:gridCol w="836246">
                  <a:extLst>
                    <a:ext uri="{9D8B030D-6E8A-4147-A177-3AD203B41FA5}">
                      <a16:colId xmlns:a16="http://schemas.microsoft.com/office/drawing/2014/main" val="2681301249"/>
                    </a:ext>
                  </a:extLst>
                </a:gridCol>
                <a:gridCol w="1355692">
                  <a:extLst>
                    <a:ext uri="{9D8B030D-6E8A-4147-A177-3AD203B41FA5}">
                      <a16:colId xmlns:a16="http://schemas.microsoft.com/office/drawing/2014/main" val="3392349760"/>
                    </a:ext>
                  </a:extLst>
                </a:gridCol>
                <a:gridCol w="1032341">
                  <a:extLst>
                    <a:ext uri="{9D8B030D-6E8A-4147-A177-3AD203B41FA5}">
                      <a16:colId xmlns:a16="http://schemas.microsoft.com/office/drawing/2014/main" val="1694693883"/>
                    </a:ext>
                  </a:extLst>
                </a:gridCol>
                <a:gridCol w="2629444">
                  <a:extLst>
                    <a:ext uri="{9D8B030D-6E8A-4147-A177-3AD203B41FA5}">
                      <a16:colId xmlns:a16="http://schemas.microsoft.com/office/drawing/2014/main" val="4286015478"/>
                    </a:ext>
                  </a:extLst>
                </a:gridCol>
                <a:gridCol w="1484922">
                  <a:extLst>
                    <a:ext uri="{9D8B030D-6E8A-4147-A177-3AD203B41FA5}">
                      <a16:colId xmlns:a16="http://schemas.microsoft.com/office/drawing/2014/main" val="1253092863"/>
                    </a:ext>
                  </a:extLst>
                </a:gridCol>
              </a:tblGrid>
              <a:tr h="295814">
                <a:tc>
                  <a:txBody>
                    <a:bodyPr/>
                    <a:lstStyle/>
                    <a:p>
                      <a:r>
                        <a:rPr lang="en-GB" sz="1000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Resources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Monitoring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182595"/>
                  </a:ext>
                </a:extLst>
              </a:tr>
              <a:tr h="85338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dirty="0"/>
                        <a:t>Focus on attendance and engagement - whole school and community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Promoting attendance by all pupils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Addressing COVID concerns affecting attendance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Run ‘Engagement for Learning’ programme to remove barriers to 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HT to lead</a:t>
                      </a:r>
                    </a:p>
                    <a:p>
                      <a:r>
                        <a:rPr lang="en-GB" sz="1000" dirty="0"/>
                        <a:t>All Staff supporting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x2 1 hour twilight sessions delivered from EP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Part of EP budget purchased for the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Monitor attendance data each half term</a:t>
                      </a:r>
                    </a:p>
                    <a:p>
                      <a:r>
                        <a:rPr lang="en-GB" sz="1000" dirty="0"/>
                        <a:t>Use CPOMS process escalate urgent issues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Sessions in Oct/Nov</a:t>
                      </a:r>
                    </a:p>
                    <a:p>
                      <a:r>
                        <a:rPr lang="en-GB" sz="1000" dirty="0"/>
                        <a:t>Daily alerts</a:t>
                      </a:r>
                    </a:p>
                    <a:p>
                      <a:r>
                        <a:rPr lang="en-GB" sz="1000" dirty="0"/>
                        <a:t>Half termly monitoring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909048"/>
                  </a:ext>
                </a:extLst>
              </a:tr>
              <a:tr h="10353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dirty="0"/>
                        <a:t>Evolving COVID-19 interim working model including ELSA support and ‘feeling safe in school’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Initial working model around class bubbles defined and implemented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Input to COVID resilience plan (ELSA)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Define ELSA support, specifically to address COVID related issues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 </a:t>
                      </a:r>
                      <a:br>
                        <a:rPr lang="en-GB" sz="1000" dirty="0"/>
                      </a:br>
                      <a:br>
                        <a:rPr lang="en-GB" sz="1000" dirty="0"/>
                      </a:br>
                      <a:r>
                        <a:rPr lang="en-GB" sz="1000" dirty="0"/>
                        <a:t>NL</a:t>
                      </a:r>
                    </a:p>
                    <a:p>
                      <a:r>
                        <a:rPr lang="en-GB" sz="1000" dirty="0"/>
                        <a:t>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NL - 0.5 day a week to ensure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Included in existing staff 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 to have regular meetings with NL to track progress</a:t>
                      </a:r>
                    </a:p>
                    <a:p>
                      <a:endParaRPr lang="en-GB" sz="1000" dirty="0"/>
                    </a:p>
                    <a:p>
                      <a:r>
                        <a:rPr lang="en-GB" sz="1000" dirty="0"/>
                        <a:t>NL to monitor CPOMS for specific issues and trends</a:t>
                      </a:r>
                    </a:p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Start work in Sep</a:t>
                      </a:r>
                    </a:p>
                    <a:p>
                      <a:endParaRPr lang="en-GB" sz="1000" dirty="0"/>
                    </a:p>
                    <a:p>
                      <a:r>
                        <a:rPr lang="en-GB" sz="1000" dirty="0"/>
                        <a:t>Resilience plan complete in Sep</a:t>
                      </a:r>
                    </a:p>
                    <a:p>
                      <a:endParaRPr lang="en-GB" sz="1000" dirty="0"/>
                    </a:p>
                    <a:p>
                      <a:r>
                        <a:rPr lang="en-GB" sz="1000" dirty="0"/>
                        <a:t>On-going monitoring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487411"/>
                  </a:ext>
                </a:extLst>
              </a:tr>
              <a:tr h="8533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Review behaviour policies and status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Review behaviour policy to ensure it meets needs current needs including COVID impacts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 with Teaching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Staff meeting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Staff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 to report to Governors on new policy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Start Sep</a:t>
                      </a:r>
                    </a:p>
                    <a:p>
                      <a:r>
                        <a:rPr lang="en-GB" sz="1000" dirty="0"/>
                        <a:t>Present to Governors in Oct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76576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9BBAE-5953-D94A-A629-EA179CBED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8C3A3-7190-EF42-A175-ABE4722BF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C3725-376B-CB45-8B4A-F02EA9CA2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742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EA01-5105-FC47-84D8-1D5FEF0EF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Year One Action Plan - Personal Development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9558A5F-8C24-F741-8292-59EB4283D1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378429"/>
              </p:ext>
            </p:extLst>
          </p:nvPr>
        </p:nvGraphicFramePr>
        <p:xfrm>
          <a:off x="838200" y="2251906"/>
          <a:ext cx="10515600" cy="2654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0250">
                  <a:extLst>
                    <a:ext uri="{9D8B030D-6E8A-4147-A177-3AD203B41FA5}">
                      <a16:colId xmlns:a16="http://schemas.microsoft.com/office/drawing/2014/main" val="1348708188"/>
                    </a:ext>
                  </a:extLst>
                </a:gridCol>
                <a:gridCol w="2936596">
                  <a:extLst>
                    <a:ext uri="{9D8B030D-6E8A-4147-A177-3AD203B41FA5}">
                      <a16:colId xmlns:a16="http://schemas.microsoft.com/office/drawing/2014/main" val="3671316533"/>
                    </a:ext>
                  </a:extLst>
                </a:gridCol>
                <a:gridCol w="875323">
                  <a:extLst>
                    <a:ext uri="{9D8B030D-6E8A-4147-A177-3AD203B41FA5}">
                      <a16:colId xmlns:a16="http://schemas.microsoft.com/office/drawing/2014/main" val="2681301249"/>
                    </a:ext>
                  </a:extLst>
                </a:gridCol>
                <a:gridCol w="906585">
                  <a:extLst>
                    <a:ext uri="{9D8B030D-6E8A-4147-A177-3AD203B41FA5}">
                      <a16:colId xmlns:a16="http://schemas.microsoft.com/office/drawing/2014/main" val="3392349760"/>
                    </a:ext>
                  </a:extLst>
                </a:gridCol>
                <a:gridCol w="1380384">
                  <a:extLst>
                    <a:ext uri="{9D8B030D-6E8A-4147-A177-3AD203B41FA5}">
                      <a16:colId xmlns:a16="http://schemas.microsoft.com/office/drawing/2014/main" val="1694693883"/>
                    </a:ext>
                  </a:extLst>
                </a:gridCol>
                <a:gridCol w="2066200">
                  <a:extLst>
                    <a:ext uri="{9D8B030D-6E8A-4147-A177-3AD203B41FA5}">
                      <a16:colId xmlns:a16="http://schemas.microsoft.com/office/drawing/2014/main" val="4286015478"/>
                    </a:ext>
                  </a:extLst>
                </a:gridCol>
                <a:gridCol w="920262">
                  <a:extLst>
                    <a:ext uri="{9D8B030D-6E8A-4147-A177-3AD203B41FA5}">
                      <a16:colId xmlns:a16="http://schemas.microsoft.com/office/drawing/2014/main" val="339856989"/>
                    </a:ext>
                  </a:extLst>
                </a:gridCol>
              </a:tblGrid>
              <a:tr h="196464">
                <a:tc>
                  <a:txBody>
                    <a:bodyPr/>
                    <a:lstStyle/>
                    <a:p>
                      <a:r>
                        <a:rPr lang="en-GB" sz="1000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Resources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Monitoring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182595"/>
                  </a:ext>
                </a:extLst>
              </a:tr>
              <a:tr h="703449">
                <a:tc>
                  <a:txBody>
                    <a:bodyPr/>
                    <a:lstStyle/>
                    <a:p>
                      <a:r>
                        <a:rPr lang="en-GB" sz="1000" dirty="0"/>
                        <a:t>Re-establish pre-COVID-19 activities, tailor where necessary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Re-establish positions of responsibility where possible compliant with COVID restrictions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Re-establish extra-curriculum activities where possible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Staff members responsible for activities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Staff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Staff time</a:t>
                      </a:r>
                      <a:br>
                        <a:rPr lang="en-GB" sz="1000" dirty="0"/>
                      </a:br>
                      <a:r>
                        <a:rPr lang="en-GB" sz="1000" dirty="0"/>
                        <a:t>Consider additional expenditure where proposed by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Staff members to propose plans</a:t>
                      </a:r>
                    </a:p>
                    <a:p>
                      <a:r>
                        <a:rPr lang="en-GB" sz="1000" dirty="0"/>
                        <a:t>ZL to track progress via regular reports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Positions - Started in Sep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909048"/>
                  </a:ext>
                </a:extLst>
              </a:tr>
              <a:tr h="7034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Focus on Resilience in pupils and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Develop COVID Resilience plan focusing on personal resilience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Align with ELSA plans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NL to lead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Staff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Consider additional expenditure where proposed by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 to monitor with NL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Nov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487411"/>
                  </a:ext>
                </a:extLst>
              </a:tr>
              <a:tr h="7034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Prepare for “World View” developing ”Cultural Capital”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Long term activity to provide children with understanding of their place in the world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Provide opportunities for pupils in culture, religion and places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Update curriculum for rollout starting Sep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Staff time plus external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TBC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ZL to monitor plan and report to Governors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Start in Easter 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76576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9BBAE-5953-D94A-A629-EA179CBED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Sep 2020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8C3A3-7190-EF42-A175-ABE4722BF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All Saints Primary School Swinderby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C3725-376B-CB45-8B4A-F02EA9CA2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4893-F525-C045-B883-6E0FDB9C824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209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2253</Words>
  <Application>Microsoft Office PowerPoint</Application>
  <PresentationFormat>Widescreen</PresentationFormat>
  <Paragraphs>471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School Strategic Development Plan</vt:lpstr>
      <vt:lpstr>Introduction</vt:lpstr>
      <vt:lpstr>Input to the Planning</vt:lpstr>
      <vt:lpstr>Working Assumptions</vt:lpstr>
      <vt:lpstr>Key Targets for 2020/2021</vt:lpstr>
      <vt:lpstr>Strategic Development Plan - Three Year Plan</vt:lpstr>
      <vt:lpstr>Year One Action Plan - Quality of Education</vt:lpstr>
      <vt:lpstr>Year One Action Plan - Behaviour and Attitudes</vt:lpstr>
      <vt:lpstr>Year One Action Plan - Personal Development</vt:lpstr>
      <vt:lpstr>Year One Action Plan - Leadership &amp; Management</vt:lpstr>
      <vt:lpstr>Year One Action Plan - Quality of Education EYFS</vt:lpstr>
      <vt:lpstr>Year Two High Level Plan - 2021-2022</vt:lpstr>
      <vt:lpstr>Year Three High Level Plan - 2022-2023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Strategic Development Plan</dc:title>
  <dc:creator>Jon Longstaff</dc:creator>
  <cp:lastModifiedBy>Zoe Longstaff</cp:lastModifiedBy>
  <cp:revision>44</cp:revision>
  <dcterms:created xsi:type="dcterms:W3CDTF">2020-08-30T11:57:07Z</dcterms:created>
  <dcterms:modified xsi:type="dcterms:W3CDTF">2021-02-09T09:05:08Z</dcterms:modified>
</cp:coreProperties>
</file>